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115" d="100"/>
          <a:sy n="115" d="100"/>
        </p:scale>
        <p:origin x="-1524" y="143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A77986-D0DC-4BF4-9FA1-6C877D52C51E}" type="datetimeFigureOut">
              <a:rPr lang="en-US" smtClean="0"/>
              <a:pPr/>
              <a:t>2/22/2014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90AD08-C643-41A7-92FA-5A52218AA9F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90AD08-C643-41A7-92FA-5A52218AA9F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C5048-1C0C-4D33-9690-324AF81F1833}" type="datetimeFigureOut">
              <a:rPr lang="en-US" smtClean="0"/>
              <a:pPr/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D6FE0-A15A-4B85-A9B2-CEE2E93BDB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C5048-1C0C-4D33-9690-324AF81F1833}" type="datetimeFigureOut">
              <a:rPr lang="en-US" smtClean="0"/>
              <a:pPr/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D6FE0-A15A-4B85-A9B2-CEE2E93BDB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C5048-1C0C-4D33-9690-324AF81F1833}" type="datetimeFigureOut">
              <a:rPr lang="en-US" smtClean="0"/>
              <a:pPr/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D6FE0-A15A-4B85-A9B2-CEE2E93BDB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C5048-1C0C-4D33-9690-324AF81F1833}" type="datetimeFigureOut">
              <a:rPr lang="en-US" smtClean="0"/>
              <a:pPr/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D6FE0-A15A-4B85-A9B2-CEE2E93BDB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C5048-1C0C-4D33-9690-324AF81F1833}" type="datetimeFigureOut">
              <a:rPr lang="en-US" smtClean="0"/>
              <a:pPr/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D6FE0-A15A-4B85-A9B2-CEE2E93BDB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C5048-1C0C-4D33-9690-324AF81F1833}" type="datetimeFigureOut">
              <a:rPr lang="en-US" smtClean="0"/>
              <a:pPr/>
              <a:t>2/22/2014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D6FE0-A15A-4B85-A9B2-CEE2E93BDB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C5048-1C0C-4D33-9690-324AF81F1833}" type="datetimeFigureOut">
              <a:rPr lang="en-US" smtClean="0"/>
              <a:pPr/>
              <a:t>2/22/2014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D6FE0-A15A-4B85-A9B2-CEE2E93BDB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C5048-1C0C-4D33-9690-324AF81F1833}" type="datetimeFigureOut">
              <a:rPr lang="en-US" smtClean="0"/>
              <a:pPr/>
              <a:t>2/22/2014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D6FE0-A15A-4B85-A9B2-CEE2E93BDB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C5048-1C0C-4D33-9690-324AF81F1833}" type="datetimeFigureOut">
              <a:rPr lang="en-US" smtClean="0"/>
              <a:pPr/>
              <a:t>2/22/2014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D6FE0-A15A-4B85-A9B2-CEE2E93BDB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C5048-1C0C-4D33-9690-324AF81F1833}" type="datetimeFigureOut">
              <a:rPr lang="en-US" smtClean="0"/>
              <a:pPr/>
              <a:t>2/22/2014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D6FE0-A15A-4B85-A9B2-CEE2E93BDB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C5048-1C0C-4D33-9690-324AF81F1833}" type="datetimeFigureOut">
              <a:rPr lang="en-US" smtClean="0"/>
              <a:pPr/>
              <a:t>2/22/2014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D6FE0-A15A-4B85-A9B2-CEE2E93BDB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C5048-1C0C-4D33-9690-324AF81F1833}" type="datetimeFigureOut">
              <a:rPr lang="en-US" smtClean="0"/>
              <a:pPr/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8D6FE0-A15A-4B85-A9B2-CEE2E93BDB2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-609600" y="228600"/>
          <a:ext cx="10515600" cy="394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0507"/>
                <a:gridCol w="4856840"/>
                <a:gridCol w="4568253"/>
              </a:tblGrid>
              <a:tr h="135383"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H-</a:t>
                      </a:r>
                      <a:r>
                        <a:rPr lang="en-US" dirty="0" smtClean="0"/>
                        <a:t>code (1)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Health Hazards</a:t>
                      </a:r>
                    </a:p>
                    <a:p>
                      <a:pPr algn="ctr"/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Hazard statement (2)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Health Hazards</a:t>
                      </a:r>
                    </a:p>
                    <a:p>
                      <a:pPr algn="ctr"/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Hazard classification(3)</a:t>
                      </a:r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Unstable explosive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Unstable explosive</a:t>
                      </a:r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H201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Explosive; mass explosion hazard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Explosive division 1.1</a:t>
                      </a:r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H202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Explosive; severe projection hazard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Explosive division 1.2</a:t>
                      </a:r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H203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Explosive; fire, blast or projection hazard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Explosive division 1.3</a:t>
                      </a:r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H204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Fire or projection hazard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Explosive division 1.4</a:t>
                      </a:r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H205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May mass explode in fire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Explosive division 1.5</a:t>
                      </a:r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H220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Extremely flammable gas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Flammable gas category 1</a:t>
                      </a:r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H221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Flammable gas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Flammable gas category 2</a:t>
                      </a:r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H222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Extremely flammable aerosol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Flammable aerosol category 1</a:t>
                      </a:r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H223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Flammable aerosol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Flammable aerosol category 2</a:t>
                      </a:r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H224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Extremely flammable liquid and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vapour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Flammable liquid category 1</a:t>
                      </a:r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H225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Highly flammable liquid and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vapour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Flammable liquid category 2</a:t>
                      </a:r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H226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Flammable liquid and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vapour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Flammable liquid category 3</a:t>
                      </a:r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H227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Flammable liquid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Flammable liquid category 4</a:t>
                      </a:r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H228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Flammable solid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Flammable solid category 1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Flammable solid category 2</a:t>
                      </a:r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H240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Heating may cause an explosion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Self-reactive chemicals type A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Organic peroxides type A</a:t>
                      </a:r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H241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Heating may cause a fire or explosion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Self-reactive chemicals type B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Organic peroxides type B</a:t>
                      </a:r>
                      <a:endParaRPr lang="en-US" dirty="0"/>
                    </a:p>
                  </a:txBody>
                  <a:tcPr/>
                </a:tc>
              </a:tr>
              <a:tr h="175997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H242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Heating may cause a fire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Self-reactive chemicals type C and D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Self-reactive chemicals type E and F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Organic peroxides type C and D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Organic peroxides type E and F</a:t>
                      </a:r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H250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Catches fire spontaneously if exposed to air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Pyrophoric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liquid category 1</a:t>
                      </a:r>
                    </a:p>
                    <a:p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Pyrophoric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solid category 1</a:t>
                      </a:r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H251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Self-heating; may catch fire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Self-heating chemicals category 1</a:t>
                      </a:r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H252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Self-heating in large quantities; may catch fire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Self-heating chemicals category 2</a:t>
                      </a:r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H260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 contact with water releases flammable gases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which may ignite spontaneously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Chemicals which, in contact with water, emit flammable gas category 1</a:t>
                      </a:r>
                      <a:endParaRPr lang="en-US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H261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 contact with water releases flammable gases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Chemicals which, in contact with water, emit flammable gas category 2 and 3</a:t>
                      </a:r>
                      <a:endParaRPr lang="en-US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H270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May cause or intensify fire;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oxidiser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Oxidizing gas category1</a:t>
                      </a:r>
                      <a:endParaRPr lang="en-US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H271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May cause fire or explosion; strong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oxidiser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Oxidizing liquid category 1</a:t>
                      </a:r>
                      <a:endParaRPr lang="en-US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H272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May intensify fire;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oxidiser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Oxidizing liquid category 2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Oxidizing liquid category 3</a:t>
                      </a:r>
                      <a:endParaRPr lang="en-US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H280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Contains gas under pressure; may explode if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heated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Gases under pressure, compressed gas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Gases under pressure, liquefied gas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Gases under pressure, dissolved gas</a:t>
                      </a:r>
                      <a:endParaRPr lang="en-US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H281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Contains refrigerated gas; may cause cryogenic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burns or injury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Gases under pressure, refrigerated liquefied gas</a:t>
                      </a:r>
                      <a:endParaRPr lang="en-US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H290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May be corrosive to metals Corrosive to metal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Corrosive to metal category 1</a:t>
                      </a:r>
                      <a:endParaRPr lang="en-US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H300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Fatal if swallowed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category 1 (oral)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category 2 (oral)</a:t>
                      </a:r>
                      <a:endParaRPr lang="en-US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H301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Toxic if swallowed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category 3 (oral)</a:t>
                      </a:r>
                      <a:endParaRPr lang="en-US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H302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Harmful if swallowed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category 4 (oral)</a:t>
                      </a:r>
                      <a:endParaRPr lang="en-US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H303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Can be harmful if swallowed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category 5 (oral)</a:t>
                      </a:r>
                      <a:endParaRPr lang="en-US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H304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May be fatal if swallowed and enters airways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Aspiration hazard category 1</a:t>
                      </a:r>
                      <a:endParaRPr lang="en-US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H305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May be harmful if swallowed and enters airways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Aspiration hazard category 2</a:t>
                      </a:r>
                      <a:endParaRPr lang="en-US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H310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Fatal in contact with skin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category 1 (dermal)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category 2 (dermal)</a:t>
                      </a:r>
                      <a:endParaRPr lang="en-US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H311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Toxic in contact with skin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category 3 (dermal)</a:t>
                      </a:r>
                      <a:endParaRPr lang="en-US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H312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Harmful in contact with skin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category 4 (dermal)</a:t>
                      </a:r>
                      <a:endParaRPr lang="en-US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H313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May be harmful in contact with skin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Skin corrosion/irritation category 1(1A/1B/1C)</a:t>
                      </a:r>
                      <a:endParaRPr lang="en-US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H315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Causes skin irritation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Skin corrosion/irritation category 2</a:t>
                      </a:r>
                      <a:endParaRPr lang="en-US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H316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Causes light skin irritation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Skin corrosion/irritation category 3</a:t>
                      </a:r>
                      <a:endParaRPr lang="en-US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H317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May cause an allergic skin reaction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Skin sensitization category 1</a:t>
                      </a:r>
                      <a:endParaRPr lang="en-US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H318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Causes serious eye damage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Serious eye damage/eye irritation category 1</a:t>
                      </a:r>
                      <a:endParaRPr lang="en-US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H319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Causes serious eye irritation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Serious eye damage/eye irritation category 2A</a:t>
                      </a:r>
                      <a:endParaRPr lang="en-US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H320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Causes eye irritation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Serious eye damage/eye irritation category 2B</a:t>
                      </a:r>
                      <a:endParaRPr lang="en-US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H330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Fatal if inhaled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category 1 (inhalation)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category 2 (inhalation)</a:t>
                      </a:r>
                      <a:endParaRPr lang="en-US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H331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Toxic if inhaled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category 3 (inhalation)</a:t>
                      </a:r>
                      <a:endParaRPr lang="en-US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H332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Harmful if inhaled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category 4 (inhalation)</a:t>
                      </a:r>
                      <a:endParaRPr lang="en-US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H333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Can be harmful if inhaled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category 5 (inhalation)</a:t>
                      </a:r>
                      <a:endParaRPr lang="en-US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H334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May cause allergy or asthma symptoms or breathing difficulties if inhaled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Respiratory sensitization category 1</a:t>
                      </a:r>
                      <a:endParaRPr lang="en-US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H335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May cause respiratory irritation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 target organ toxicity-single exposure category 3</a:t>
                      </a:r>
                      <a:endParaRPr lang="en-US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H336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May cause drowsiness or dizziness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 target organ toxicity-single exposure category 3</a:t>
                      </a:r>
                      <a:endParaRPr lang="en-US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H340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May cause genetic defects </a:t>
                      </a:r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(state route of exposure if it is conclusively proven that no other routes of exposure cause the hazard)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Germ cell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mutagenicity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category 1(1A/1B)</a:t>
                      </a:r>
                      <a:endParaRPr lang="en-US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H341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Suspected of causing genetic defects </a:t>
                      </a:r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(state route</a:t>
                      </a:r>
                    </a:p>
                    <a:p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of exposure if it is conclusively proven that no other routes of exposure cause the hazard)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Germ cell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mutagenicity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category 2</a:t>
                      </a:r>
                      <a:endParaRPr lang="en-US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H350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May cause cancer </a:t>
                      </a:r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(state route of exposure if it is</a:t>
                      </a:r>
                    </a:p>
                    <a:p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conclusively proven that no other routes of</a:t>
                      </a:r>
                    </a:p>
                    <a:p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exposure cause the hazard)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Carcinogenicity category 1 (1A/1B)</a:t>
                      </a:r>
                      <a:endParaRPr lang="en-US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H351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Suspected of causing cancer </a:t>
                      </a:r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(state route of</a:t>
                      </a:r>
                    </a:p>
                    <a:p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exposure if it is conclusively proven that no other</a:t>
                      </a:r>
                    </a:p>
                    <a:p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routes of exposure cause the hazard)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Carcinogenicity category 2</a:t>
                      </a:r>
                      <a:endParaRPr lang="en-US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H360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May damage fertility or the unborn child </a:t>
                      </a:r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(state</a:t>
                      </a:r>
                    </a:p>
                    <a:p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 effect if known) (state route of exposure if</a:t>
                      </a:r>
                    </a:p>
                    <a:p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it is conclusively proven that no other routes of</a:t>
                      </a:r>
                    </a:p>
                    <a:p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exposure cause the hazard)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Reproductive toxicity category 1 (1A/1B)</a:t>
                      </a:r>
                      <a:endParaRPr lang="en-US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H361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Suspected of damaging fertility or the unborn child </a:t>
                      </a:r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(state specific effect if known) (state route of</a:t>
                      </a:r>
                    </a:p>
                    <a:p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exposure if it is conclusively proven that no other</a:t>
                      </a:r>
                    </a:p>
                    <a:p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routes of exposure cause the hazard)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Reproductive toxicity category 2</a:t>
                      </a:r>
                      <a:endParaRPr lang="en-US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H362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May cause harm to breast-fed children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Effect on or via lactation</a:t>
                      </a:r>
                      <a:endParaRPr lang="en-US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H370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Causes damage to organs </a:t>
                      </a:r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(or state all organs</a:t>
                      </a:r>
                    </a:p>
                    <a:p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effected if known) (state route of exposure if it is</a:t>
                      </a:r>
                    </a:p>
                    <a:p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conclusively proven that no other routes of</a:t>
                      </a:r>
                    </a:p>
                    <a:p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exposure cause the hazard)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 target organ toxicity-single exposure category 1</a:t>
                      </a:r>
                      <a:endParaRPr lang="en-US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H371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May cause damage to organs </a:t>
                      </a:r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(or state all organs</a:t>
                      </a:r>
                    </a:p>
                    <a:p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effected if known) (state route of exposure if it is</a:t>
                      </a:r>
                    </a:p>
                    <a:p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conclusively proven that no other routes of</a:t>
                      </a:r>
                    </a:p>
                    <a:p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exposure cause the hazard)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 target organ toxicity-single exposure category 2</a:t>
                      </a:r>
                      <a:endParaRPr lang="en-US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H372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Causes damage to organs through prolonged or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repeated exposure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 target organ toxicity- repeated exposure category 1</a:t>
                      </a:r>
                      <a:endParaRPr lang="en-US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H373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May cause damage to organs prolonged or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repeated exposure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 target organ toxicity- repeated exposure category 2</a:t>
                      </a:r>
                      <a:endParaRPr lang="en-US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H400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Very toxic to aquatic life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Hazardous to the aquatic environment – acute toxicity category 1</a:t>
                      </a:r>
                      <a:endParaRPr lang="en-US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H401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Toxic to aquatic life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Hazardous to the aquatic environment – acute toxicity category 2</a:t>
                      </a:r>
                      <a:endParaRPr lang="en-US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H402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Harmful to aquatic life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Hazardous to the aquatic environment – acute toxicity category 3</a:t>
                      </a:r>
                      <a:endParaRPr lang="en-US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H410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Very toxic to aquatic life with long lasting effects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Hazardous to the aquatic environment – chronic toxicity category 1</a:t>
                      </a:r>
                      <a:endParaRPr lang="en-US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H411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Toxic to aquatic life with long lasting effects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Hazardous to the aquatic environment – chronic toxicity category 2</a:t>
                      </a:r>
                      <a:endParaRPr lang="en-US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H412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Harmful to aquatic life with long lasting effects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Hazardous to the aquatic environment – chronic toxicity category 3</a:t>
                      </a:r>
                      <a:endParaRPr lang="en-US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H413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May cause long lasting harmful effects to aquatic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life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Hazardous to the aquatic environment – chronic toxicity category 4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0" y="-304800"/>
          <a:ext cx="9296400" cy="38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96400"/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GHS</a:t>
                      </a:r>
                      <a:r>
                        <a:rPr lang="en-US" i="1" baseline="0" dirty="0" smtClean="0"/>
                        <a:t> HAZARD STATEMENTS INFORMATION</a:t>
                      </a:r>
                      <a:endParaRPr lang="en-US" i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" y="152400"/>
          <a:ext cx="8991600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91600"/>
              </a:tblGrid>
              <a:tr h="609600"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GHS PRECAUTIONARY STATEMENTS INFORMATION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-3352802" y="1752600"/>
          <a:ext cx="16230601" cy="685299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2369"/>
                <a:gridCol w="4246378"/>
                <a:gridCol w="3993855"/>
                <a:gridCol w="4343400"/>
                <a:gridCol w="2514599"/>
              </a:tblGrid>
              <a:tr h="370115">
                <a:tc>
                  <a:txBody>
                    <a:bodyPr/>
                    <a:lstStyle/>
                    <a:p>
                      <a:r>
                        <a:rPr lang="en-US" dirty="0" smtClean="0"/>
                        <a:t>Code</a:t>
                      </a:r>
                      <a:r>
                        <a:rPr lang="en-US" baseline="0" dirty="0" smtClean="0"/>
                        <a:t> (1)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General precautionary</a:t>
                      </a:r>
                    </a:p>
                    <a:p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Statements-Prevention (2)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Hazard class  (3)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Hazard category (4)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Conditions for use (5)</a:t>
                      </a:r>
                      <a:endParaRPr lang="en-US" dirty="0"/>
                    </a:p>
                  </a:txBody>
                  <a:tcPr/>
                </a:tc>
              </a:tr>
              <a:tr h="311331">
                <a:tc rowSpan="5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P201</a:t>
                      </a:r>
                      <a:endParaRPr lang="en-US" dirty="0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Obtain special instructions</a:t>
                      </a:r>
                    </a:p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before use.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Explosives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Unstable explosive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72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Germ cell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mutagenicity</a:t>
                      </a:r>
                      <a:endParaRPr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1A, 1B, 2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978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Carcinogenicity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1A, 1B, 2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989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Reproductive toxicity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1A, 1B, 2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989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Reproductive toxicity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Effects on or via lactation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7200">
                <a:tc rowSpan="4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P202</a:t>
                      </a:r>
                      <a:endParaRPr lang="en-US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 not handle until all safety</a:t>
                      </a:r>
                    </a:p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precautions have been read</a:t>
                      </a:r>
                    </a:p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and understood.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Explosives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Unstable explosive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6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Germ cell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mutagenicity</a:t>
                      </a:r>
                      <a:endParaRPr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1A, 1B, 2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Carcinogenicity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1A, 1B, 2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Reproductive toxicity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1A, 1B, 2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46314">
                <a:tc rowSpan="11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P210</a:t>
                      </a:r>
                      <a:endParaRPr lang="en-US" dirty="0"/>
                    </a:p>
                  </a:txBody>
                  <a:tcPr/>
                </a:tc>
                <a:tc rowSpan="11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Keep away from</a:t>
                      </a:r>
                    </a:p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heat/sparks/open flames/hot</a:t>
                      </a:r>
                    </a:p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surfaces. — No smoking.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Explosives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Divisions 1.1, 1.2, 1.3,1.4, 1.5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9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Manufacturer/supplier to specify applicable ignition source(s).</a:t>
                      </a:r>
                    </a:p>
                    <a:p>
                      <a:endParaRPr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800" i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13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Flammable gases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188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Flammable aerosols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4413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Flammable liquids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02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Flammable solids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0945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Self-reactive chemicals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pt-B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Types A, B, C, D, E, F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85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Pyrophoric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liquids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28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Pyrophoric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solids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Organic peroxides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Types A, B, C, D, E, F</a:t>
                      </a:r>
                      <a:endParaRPr lang="en-US" dirty="0" smtClean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Oxidising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liquids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Specify to keep away from heat.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Oxidising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solids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115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P211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 not spray on an open</a:t>
                      </a:r>
                    </a:p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flame or other ignition source.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Flammable aerosols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7200">
                <a:tc rowSpan="7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P220</a:t>
                      </a:r>
                      <a:endParaRPr lang="en-US" dirty="0"/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Keep/Store away from clothing/…/combustible</a:t>
                      </a:r>
                    </a:p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materials.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Oxidising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gases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…Manufacturer/supplier to specify incompatible materials.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Self-reactive chemicals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Types A, B, C,D, E, F</a:t>
                      </a:r>
                      <a:endParaRPr lang="en-US" dirty="0" smtClean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Oxidising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liquids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…Manufacturer/supplier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specify incompatible materials.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— </a:t>
                      </a:r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specify to keep away from clothing as well as other incompatible materials.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2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2, 3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…Manufacturer/supplier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specify incompatible materials.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Oxidising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solids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…Manufacturer/supplier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specify incompatible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materials.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— </a:t>
                      </a:r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specify to keep away from clothing as well as other incompatible</a:t>
                      </a:r>
                    </a:p>
                    <a:p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materials.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2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2, 3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…Manufacturer/supplier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specify incompatible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materials.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Oxidising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solids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Types A, B, C, D, E, F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20040">
                <a:tc rowSpan="2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P221</a:t>
                      </a:r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Take any precaution to avoid mixing with combustibles/…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Oxidising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liquids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…Manufacturer/supplier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specify incompatible materials.</a:t>
                      </a:r>
                      <a:endParaRPr lang="en-US" dirty="0"/>
                    </a:p>
                  </a:txBody>
                  <a:tcPr/>
                </a:tc>
              </a:tr>
              <a:tr h="3200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Oxidising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solids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5058">
                <a:tc rowSpan="2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P222</a:t>
                      </a:r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 not allow contact with air.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Pyrophoric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liquids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50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Pyrophoric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solids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115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P223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Keep away from any possible contact with water, because of violent reaction and</a:t>
                      </a:r>
                    </a:p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possible flash fire.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Chemicals which, in contact with water, emit flammable gases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115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P230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Keep wetted with 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Explosives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Divisions 1.1, 1.2, 1.3, 1.5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…Manufacturer/supplier to specify appropriate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material.</a:t>
                      </a:r>
                    </a:p>
                    <a:p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— if drying out</a:t>
                      </a:r>
                    </a:p>
                    <a:p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increases explosion</a:t>
                      </a:r>
                    </a:p>
                    <a:p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hazard, except as needed for manufacturing or operating processes</a:t>
                      </a:r>
                    </a:p>
                    <a:p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(e.g. nitrocellulose).</a:t>
                      </a:r>
                      <a:endParaRPr lang="en-US" dirty="0"/>
                    </a:p>
                  </a:txBody>
                  <a:tcPr/>
                </a:tc>
              </a:tr>
              <a:tr h="370115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P231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Handle under inert gas.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Chemicals which, in contact with water, emit flammable gases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115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P232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Protect from moisture.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Chemicals which, in contact with water, emit flammable gases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5058">
                <a:tc rowSpan="4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P233</a:t>
                      </a:r>
                      <a:endParaRPr lang="en-US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Keep container tightly closed.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Flammable liquids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(inhalation)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— </a:t>
                      </a:r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if product is volatile</a:t>
                      </a:r>
                    </a:p>
                    <a:p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 as to generate</a:t>
                      </a:r>
                    </a:p>
                    <a:p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hazardous atmosphere.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 target organ toxicity — single exposure </a:t>
                      </a:r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(respiratory tract Irritation)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 target organ toxicity — single exposure </a:t>
                      </a:r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(narcosis)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5058">
                <a:tc rowSpan="3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P234</a:t>
                      </a:r>
                      <a:endParaRPr lang="en-US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Keep only in original container.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Self-reactive chemicals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Types A, B, C, D, E, F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612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Organic peroxides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Types A, B, C, D, E, F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Corrosive to metals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5058">
                <a:tc rowSpan="4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P235</a:t>
                      </a:r>
                      <a:endParaRPr lang="en-US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Keep cool.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Flammable liquids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12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Self-reactive chemicals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Types A, B, C, D, E, F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Self-heating chemicals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Organic peroxides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Types A, B, C, D, E, F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20040">
                <a:tc rowSpan="3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P240</a:t>
                      </a:r>
                      <a:endParaRPr lang="en-US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Ground/bond container and receiving equipment.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Explosives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Divisions 1.1, 1.2, 1.3, 1.4, 1.5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— </a:t>
                      </a:r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if the explosive is </a:t>
                      </a:r>
                      <a:r>
                        <a:rPr lang="en-US" sz="180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electrostatically</a:t>
                      </a:r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sensitive.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Flammable liquids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— </a:t>
                      </a:r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if </a:t>
                      </a:r>
                      <a:r>
                        <a:rPr lang="en-US" sz="180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electrostatically</a:t>
                      </a:r>
                      <a:endParaRPr lang="en-US" sz="1800" i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sensitive material is for</a:t>
                      </a:r>
                    </a:p>
                    <a:p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reloading.</a:t>
                      </a:r>
                    </a:p>
                    <a:p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— if product is volatile</a:t>
                      </a:r>
                    </a:p>
                    <a:p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 as to generate</a:t>
                      </a:r>
                    </a:p>
                    <a:p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hazardous atmosphere.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Flammable solids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— if </a:t>
                      </a:r>
                      <a:r>
                        <a:rPr lang="en-US" sz="180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electrostatically</a:t>
                      </a:r>
                      <a:endParaRPr lang="en-US" sz="1800" i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sensitive material is for</a:t>
                      </a:r>
                    </a:p>
                    <a:p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reloading.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57200">
                <a:tc rowSpan="2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P241</a:t>
                      </a:r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Use explosion-proof electrical/ventilating/lighting/ …/ equipment.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Flammable liquids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…Manufacturer/supplier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specify other equipment.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Flammable solids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…Manufacturer/supplier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specify other equipment.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— </a:t>
                      </a:r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if dust clouds can occur.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115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P242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Use only non-sparking tools.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Flammable liquids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115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P243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Take precautionary measures against static discharge.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Flammable liquids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115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P244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Keep reduction valves free from grease and oil.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Oxidising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gases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115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P250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 not subject to grinding/shock/…/friction.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Explosives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Divisions 1.1, 1.2, 1.3, 1.4, 1.5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…Manufacturer/supplier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specify applicable rough handling.</a:t>
                      </a:r>
                      <a:endParaRPr lang="en-US" dirty="0"/>
                    </a:p>
                  </a:txBody>
                  <a:tcPr/>
                </a:tc>
              </a:tr>
              <a:tr h="370115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P251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Pressurized container: Do not pierce or burn, even after use.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Flammable aerosols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20040">
                <a:tc rowSpan="5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P260</a:t>
                      </a:r>
                      <a:endParaRPr lang="en-US" dirty="0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 not breathe dust/fume/gas/mist/</a:t>
                      </a:r>
                    </a:p>
                    <a:p>
                      <a:r>
                        <a:rPr lang="en-US" sz="18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vapours</a:t>
                      </a:r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/spray.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(inhalation)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Manufacturer/supplier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specify applicable conditions.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 target organ  toxicity — single exposure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 target organ toxicity — repeated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exposure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Skin corrosion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1A, 1B, 1C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— </a:t>
                      </a:r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Specify do not breathe dusts or mists.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— </a:t>
                      </a:r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if inhalable particles of dusts or mists may occur during use.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Reproductive toxicity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Effects on or via lactation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20040">
                <a:tc rowSpan="5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P261</a:t>
                      </a:r>
                      <a:endParaRPr lang="en-US" dirty="0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Avoid breathing dust/fume/ gas/mist/</a:t>
                      </a:r>
                      <a:r>
                        <a:rPr lang="en-US" sz="18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vapours</a:t>
                      </a:r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/spray.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(inhalation)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3, 4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— </a:t>
                      </a:r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Specify do not breathe dusts or mists.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— </a:t>
                      </a:r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if inhalable particles of dusts or mists may occur during use.</a:t>
                      </a:r>
                      <a:endParaRPr lang="en-US" dirty="0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Respiratory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sensitisation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Skin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sensitisation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 target organ toxicity — single exposure; </a:t>
                      </a:r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(respiratory tract irritation)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 target organ toxicity — single exposure; </a:t>
                      </a:r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(narcosis)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3916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P262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 not get in eyes, on skin, or on clothing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(dermal)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115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P263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Avoid contact during pregnancy/ while nursing.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Reproductive toxicity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Effects on or via lactation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5058">
                <a:tc rowSpan="8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P264</a:t>
                      </a:r>
                      <a:endParaRPr lang="en-US" dirty="0"/>
                    </a:p>
                  </a:txBody>
                  <a:tcPr/>
                </a:tc>
                <a:tc rowSpan="8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Wash … thoroughly after handling.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(oral)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1, 2, 3, 4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Manufacturer/supplier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specify parts of the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body to be washed after handling</a:t>
                      </a:r>
                      <a:endParaRPr lang="en-US" dirty="0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(dermal)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Skin corrosion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1A, 1B, 1C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Skin irritation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Eye irritation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Reproductive toxicity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Effects on or via lactation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050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 target organ toxicity — single exposure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498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 target organ toxicity — repeated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exposure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20040">
                <a:tc rowSpan="5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P270</a:t>
                      </a:r>
                      <a:endParaRPr lang="en-US" dirty="0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 not eat, drink or smoke when using this product.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(oral)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1, 2, 3, 4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(dermal)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Reproductive toxicity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Effects on or via lactation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 target organ toxicity — single exposure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 target organ toxicity — repeated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exposure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20040">
                <a:tc rowSpan="3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P271</a:t>
                      </a:r>
                      <a:endParaRPr lang="en-US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Use only outdoors or in a well-ventilated area.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(inhalation)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1, 2, 3, 4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996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 target organ toxicity — single exposure; </a:t>
                      </a:r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(respiratory tract irritation)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 target organ toxicity — single exposure; </a:t>
                      </a:r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(narcosis)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115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P272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Contaminated work clothing should not be allowed out of the workplace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Skin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sensitisation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8160">
                <a:tc rowSpan="3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P273</a:t>
                      </a:r>
                      <a:endParaRPr lang="en-US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Avoid release to the environment.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Hazardous to the aquatic environment — acute aquatic hazard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— if this is not the intended use.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Hazardous to the aquatic environment — chronic aquatic hazard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1, 2, 3, 4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96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Hazardous to the ozone layer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20040">
                <a:tc rowSpan="15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P280</a:t>
                      </a:r>
                      <a:endParaRPr lang="en-US" dirty="0"/>
                    </a:p>
                  </a:txBody>
                  <a:tcPr/>
                </a:tc>
                <a:tc rowSpan="15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Wear protective gloves/protective clothing/eye protection/face protection.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Explosives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Divisions 1.1, 1.2, 1.3, 1.4, 1.5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Manufacturer/supplier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specify type of equipment.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— Specify face protection.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Flammable liquids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0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Manufacturer/supplier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specify type of equipment.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— Specify protective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gloves and eye/face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protection.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Flammable solids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Self-reactive chemicals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Types A, B, C, D, E, F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Pyrophoric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liquids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Pyrophoric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solids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Self-reactive chemicals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Chemicals which, in contact with water, emit flammable gases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Oxidising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liquids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Oxidising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solids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996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Organic peroxides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Types A, B, C, D, E, F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Skin corrosion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1A, 1B, 1C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Manufacturer/supplier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specify type of equipment.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— Specify protective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gloves/clothing and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eye/face protection.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Skin irritation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8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Manufacturer/supplier</a:t>
                      </a:r>
                    </a:p>
                    <a:p>
                      <a:r>
                        <a:rPr lang="en-US" sz="18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specify type of</a:t>
                      </a:r>
                    </a:p>
                    <a:p>
                      <a:r>
                        <a:rPr lang="en-US" sz="18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equipment.</a:t>
                      </a:r>
                    </a:p>
                    <a:p>
                      <a:r>
                        <a:rPr lang="en-US" sz="18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— Specify protective</a:t>
                      </a:r>
                    </a:p>
                    <a:p>
                      <a:r>
                        <a:rPr lang="en-US" sz="18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gloves.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Skin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sensitisation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Serious eye damage/eye irritation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Manufacturer/supplier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specify type of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equipment.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— Specify eye/face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protection.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20040">
                <a:tc rowSpan="4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P281</a:t>
                      </a:r>
                      <a:endParaRPr lang="en-US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Use personal protective equipment as required.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Explosives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Unstable explosive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Germ cell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mutagenicity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1A, 1B,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Carcinogenicity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1A, 1B,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Reproductive toxicity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1A, 1B,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115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P282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Use personal protective equipment as required.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Gases under pressure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Refrigerated liquefied gas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20040">
                <a:tc rowSpan="2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P283</a:t>
                      </a:r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Wear fire/flame resistant/retardant clothing.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Oxidising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liquids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200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Oxidising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solids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115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P284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Wear respiratory protection.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(inhalation)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Manufacturer/supplier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specify equipment.</a:t>
                      </a:r>
                      <a:endParaRPr lang="en-US" dirty="0"/>
                    </a:p>
                  </a:txBody>
                  <a:tcPr/>
                </a:tc>
              </a:tr>
              <a:tr h="370115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P285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 case of inadequate ventilation wear respiratory protection.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Respiratory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sensitisation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Manufacturer/supplier to specify equipment.</a:t>
                      </a:r>
                      <a:endParaRPr lang="en-US" dirty="0"/>
                    </a:p>
                  </a:txBody>
                  <a:tcPr/>
                </a:tc>
              </a:tr>
              <a:tr h="370115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P231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P232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Handle under inert gas. Protect</a:t>
                      </a:r>
                    </a:p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from moisture.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Chemicals which in contact with water,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emit flammable gases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115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P235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P410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Keep cool. Protect from sunlight.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Self-heating chemicals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-2971800" y="228600"/>
          <a:ext cx="14630403" cy="64861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3733800"/>
                <a:gridCol w="3810000"/>
                <a:gridCol w="3505201"/>
                <a:gridCol w="2667002"/>
              </a:tblGrid>
              <a:tr h="516890"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General precautionary statements-Prevention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Hazard class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Hazard category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Conditions for use</a:t>
                      </a:r>
                      <a:endParaRPr lang="en-US" dirty="0"/>
                    </a:p>
                  </a:txBody>
                  <a:tcPr/>
                </a:tc>
              </a:tr>
              <a:tr h="258445">
                <a:tc rowSpan="3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P301</a:t>
                      </a:r>
                      <a:endParaRPr lang="en-US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IF SWALLOWED: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(oral)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1, 2, 3, 4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Skin corrosion/irritation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1A, 1B, 1C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Aspiration Hazard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8445">
                <a:tc rowSpan="4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P302</a:t>
                      </a:r>
                      <a:endParaRPr lang="en-US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IF ON SKIN: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Pyrophoric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liquids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(dermal)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1, 2, 3, 4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Skin corrosion/irritation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Skin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sensitisation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8445">
                <a:tc rowSpan="2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P303</a:t>
                      </a:r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IF ON SKIN (or hair):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Flammable liquids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844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Skin corrosion/irritation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1A, 1B, 1C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8445">
                <a:tc rowSpan="5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P304</a:t>
                      </a:r>
                      <a:endParaRPr lang="en-US" dirty="0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IF INHALED: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(inhalation)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1, 2, 3, 4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Skin corrosion/irritation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1A, 1B, 1C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Respiratory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sensitisation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 target organ toxicity — single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exposure; </a:t>
                      </a:r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(respiratory tract irritation)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 target organ toxicity — single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exposure; </a:t>
                      </a:r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(narcosis)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8445">
                <a:tc rowSpan="2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P305</a:t>
                      </a:r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IF IN EYES: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Skin corrosion/irritation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1A, 1B, 1C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844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Serious eye damage/ eye irritation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8445">
                <a:tc rowSpan="2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P306</a:t>
                      </a:r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IF ON CLOTHING: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Oxidising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liquids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844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Oxidising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solids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689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IF exposed: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 target organ toxicity — single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exposure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8445">
                <a:tc rowSpan="4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P308</a:t>
                      </a:r>
                      <a:endParaRPr lang="en-US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IF exposed or concerned: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Germ cell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mutagenicity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1A, 1B, 2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Carcinogenicity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1A, 1B,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Reproductive toxicity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1A, 1B,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Reproductive toxicity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Effects on or via lactation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689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IF exposed or if you feel unwell: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 target organ toxicity — single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exposure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20040">
                <a:tc rowSpan="6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P310</a:t>
                      </a:r>
                      <a:endParaRPr lang="en-US" dirty="0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Immediately call a POISON CENTER or doctor/physician.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(oral)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(dermal)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(inhalation)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Skin corrosion/irritation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1A, 1B, 1C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Serious eye damage/eye irritation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Aspiration hazard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20040">
                <a:tc rowSpan="3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P311</a:t>
                      </a:r>
                      <a:endParaRPr lang="en-US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Call a POISON CENTER or doctor/physician.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(inhalation)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Respiratory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sensitisation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 target organ toxicity — single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exposure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20040">
                <a:tc rowSpan="5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P312</a:t>
                      </a:r>
                      <a:endParaRPr lang="en-US" dirty="0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Call a POISON CENTER or doctor/physician if you feel unwell.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(oral)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(dermal) 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3, 4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(inhalation)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 target organ toxicity — single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exposure; </a:t>
                      </a:r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(respiratory tract Irritation)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 target organ toxicity — single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exposure; </a:t>
                      </a:r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(narcosis)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8588">
                <a:tc rowSpan="7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P313</a:t>
                      </a:r>
                      <a:endParaRPr lang="en-US" dirty="0"/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Get medical advice/attention.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Skin corrosion/irritation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2, 3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41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Serious eye damage/eye irritation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Skin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sensitisation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Germ cell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mutagenicity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1A, 1B,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Carcinogenicity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1A, 1B,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Reproductive toxicity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1A, 1B,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Reproductive toxicity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Effects on or via lactation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689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Get medical advice/attention if you</a:t>
                      </a:r>
                    </a:p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feel unwell.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 target organ toxicity — repeated exposure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689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Get immediate medical advice/attention.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Gases under pressure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Refrigerated liquefied gas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689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 treatment is urgent (see … on this label).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(inhalation)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….Reference to supplemental first aid instruction.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— </a:t>
                      </a:r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if immediate administration of antidote is required</a:t>
                      </a:r>
                      <a:endParaRPr lang="en-US" dirty="0"/>
                    </a:p>
                  </a:txBody>
                  <a:tcPr/>
                </a:tc>
              </a:tr>
              <a:tr h="320040">
                <a:tc rowSpan="5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P321</a:t>
                      </a:r>
                      <a:endParaRPr lang="en-US" dirty="0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 treatment (see … on this label).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(oral)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….Reference to supplemental first aid instruction.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— </a:t>
                      </a:r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if immediate administration of antidote is required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4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(inhalation)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 Reference to supplemental first aid instruction.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— </a:t>
                      </a:r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if immediate specific</a:t>
                      </a:r>
                    </a:p>
                    <a:p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measures are required.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 target organ toxicity — single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exposure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 Reference to supplemental first aid instruction.</a:t>
                      </a:r>
                    </a:p>
                    <a:p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— if immediate measures are required.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Skin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sensitisation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 Reference to supplemental first aid instruction.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— </a:t>
                      </a:r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manufacturer/supplier</a:t>
                      </a:r>
                    </a:p>
                    <a:p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may specify a cleansing agent if appropriate.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Skin corrosion/irritation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1A, 1B, 1C,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689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 measures (see …on this label).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(dermal)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1, 2, 3, 4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 Reference to supplemental first aid instruction.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— </a:t>
                      </a:r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if immediate measures</a:t>
                      </a:r>
                    </a:p>
                    <a:p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such as specific cleansing</a:t>
                      </a:r>
                    </a:p>
                    <a:p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agent is advised.</a:t>
                      </a:r>
                      <a:endParaRPr lang="en-US" dirty="0"/>
                    </a:p>
                  </a:txBody>
                  <a:tcPr/>
                </a:tc>
              </a:tr>
              <a:tr h="258445">
                <a:tc rowSpan="2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P330</a:t>
                      </a:r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Rinse mouth.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(oral)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1, 2, 3, 4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844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Skin corrosion/irritation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1A, 1B, 1C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8445">
                <a:tc rowSpan="2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P331</a:t>
                      </a:r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 NOT induce vomiting.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Skin corrosion/irritation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1A, 1B, 1C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844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Aspiration hazard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689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P332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If skin irritation occurs: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Skin corrosion/irritation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1689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P333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If skin irritation or rash occurs: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Skin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sensitisation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4943">
                <a:tc rowSpan="3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P334</a:t>
                      </a:r>
                      <a:endParaRPr lang="en-US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nl-NL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Immerse in cool water/wrap in wet</a:t>
                      </a:r>
                    </a:p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bandages.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Pyrophoric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liquids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25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Pyrophoric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solids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25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Chemicals which, in contact with water, emit flammable gases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0680">
                <a:tc rowSpan="2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P335</a:t>
                      </a:r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Brush off loose particles from skin.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Pyrophoric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solids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62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Chemicals which, in contact with water, emit flammable gases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689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Thaw frosted parts with lukewarm</a:t>
                      </a:r>
                    </a:p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water. Do not rub affected area.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Gases under pressure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Refrigerated liquefied gas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689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P337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If eye irritation persists: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Serious eye damage/eye irritation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20040">
                <a:tc rowSpan="2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P338</a:t>
                      </a:r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Remove contact lenses, if present</a:t>
                      </a:r>
                    </a:p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and easy to do. Continue rinsing.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Skin corrosion/irritation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1A, 1B, 1C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200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Serious eye damage/ eye irritation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5275">
                <a:tc rowSpan="4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P340</a:t>
                      </a:r>
                      <a:endParaRPr lang="en-US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Remove victim to fresh air and keep at rest in a position comfortable for breathing.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(inhalation)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1, 2, 3, 4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1526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Skin corrosion/irritation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1A, 1B, 1C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19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 target organ toxicity — single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exposure; </a:t>
                      </a:r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(respiratory tract irritation)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19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 target organ toxicity — single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exposure; </a:t>
                      </a:r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(narcosis)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689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If breathing is difficult, remove victim to fresh air and keep at rest in a position comfortable for breathing.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Respiratory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sensitisation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689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P342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If experiencing respiratory symptoms: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Respiratory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sensitisation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689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Gently wash with plenty of soap and water.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(dermal)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20040">
                <a:tc rowSpan="2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P351</a:t>
                      </a:r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Rinse cautiously with water for several minutes.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Skin corrosion/irritation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1A, 1B, 1C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200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Serious eye damage/eye irritation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8445">
                <a:tc rowSpan="3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P352</a:t>
                      </a:r>
                      <a:endParaRPr lang="en-US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Wash with plenty of soap and water.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(dermal)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3, 4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Skin corrosion/irritation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Skin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sensitisation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5285">
                <a:tc rowSpan="2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P353</a:t>
                      </a:r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Rinse skin with water/shower.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Flammable liquids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667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Skin corrosion/irritation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1A, 1B, 1C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7200">
                <a:tc rowSpan="2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P360</a:t>
                      </a:r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Rinse immediately contaminated</a:t>
                      </a:r>
                    </a:p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clothing and skin with plenty of</a:t>
                      </a:r>
                    </a:p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water before removing clothes.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Oxidising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liquids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72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Oxidising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solids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20040">
                <a:tc rowSpan="3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P361</a:t>
                      </a:r>
                      <a:endParaRPr lang="en-US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Remove/Take off immediately all</a:t>
                      </a:r>
                    </a:p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contaminated clothing.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Flammable liquids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(dermal)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Skin corrosion/irritation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1A, 1B, 1C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689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P362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Take off contaminated clothing and</a:t>
                      </a:r>
                    </a:p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wash before reuse.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Skin corrosion/irritation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20040">
                <a:tc rowSpan="3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P363</a:t>
                      </a:r>
                      <a:endParaRPr lang="en-US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Wash contaminated clothing before</a:t>
                      </a:r>
                    </a:p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reuse.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(dermal)</a:t>
                      </a:r>
                      <a:endParaRPr lang="en-US" sz="18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1, 2, 3, 4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Skin corrosion/irritation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1A, 1B, 1C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Skin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sensitisation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8445">
                <a:tc rowSpan="10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P370</a:t>
                      </a:r>
                      <a:endParaRPr lang="en-US" dirty="0"/>
                    </a:p>
                  </a:txBody>
                  <a:tcPr/>
                </a:tc>
                <a:tc rowSpan="10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 case of fire: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Explosives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Divisions 1.1, 1.2, 1.3, 1.4,1.5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0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762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Oxidising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gases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Flammable liquids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Flammable solids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Self-reactive chemicals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Types A, B, C, D, E, 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Pyrophoric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liquids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Pyrophoric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solids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Chemicals which, in contact with water, emit flammable gases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Oxidising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liquids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Oxidising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solids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20040">
                <a:tc rowSpan="2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P371</a:t>
                      </a:r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 case of major fire and large quantities: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Oxidising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liquids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200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Oxidising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solids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689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P372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Explosion risk in case of fire.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Explosives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Unstable explosives and Divisions 1.1, 1.2, 1.3, 1.4, 1.5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— except if explosives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are 1.4S AMMUNITION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AND COMPONENTS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THEREOF</a:t>
                      </a:r>
                      <a:endParaRPr lang="en-US" dirty="0"/>
                    </a:p>
                  </a:txBody>
                  <a:tcPr/>
                </a:tc>
              </a:tr>
              <a:tr h="51689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P373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 NOT fight fire when fire reaches</a:t>
                      </a:r>
                    </a:p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explosives.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Explosives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Unstable explosives and Divisions 1.1, 1.2, 1.3, 1.4, 1.5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1689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P374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Fight fire with normal precautions</a:t>
                      </a:r>
                    </a:p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from a reasonable distance.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Explosives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Division 1.4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— </a:t>
                      </a:r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if explosives are 1.4S</a:t>
                      </a:r>
                    </a:p>
                    <a:p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AMMUNITION AND</a:t>
                      </a:r>
                    </a:p>
                    <a:p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COMPONENTS THEREOF</a:t>
                      </a:r>
                      <a:endParaRPr lang="en-US" dirty="0"/>
                    </a:p>
                  </a:txBody>
                  <a:tcPr/>
                </a:tc>
              </a:tr>
              <a:tr h="206258">
                <a:tc rowSpan="3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P375</a:t>
                      </a:r>
                      <a:endParaRPr lang="en-US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Fight fire remotely due to the risk of</a:t>
                      </a:r>
                    </a:p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explosion.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Self-reactive chemicals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Types A, B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1691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Oxidising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liquids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691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Oxidising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solids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689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P376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Stop leak if safe to do so.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Oxidising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gases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1689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P377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Leaking gas fire: Do not extinguish,</a:t>
                      </a:r>
                    </a:p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unless leak can be stopped safely.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Flammable gases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18159">
                <a:tc rowSpan="8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P378</a:t>
                      </a:r>
                      <a:endParaRPr lang="en-US" dirty="0"/>
                    </a:p>
                  </a:txBody>
                  <a:tcPr/>
                </a:tc>
                <a:tc rowSpan="8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Use … for extinction.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Flammable liquids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 Manufacturer/supplier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specify appropriate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media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— </a:t>
                      </a:r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if water increases risk.</a:t>
                      </a:r>
                      <a:endParaRPr lang="en-US" dirty="0"/>
                    </a:p>
                  </a:txBody>
                  <a:tcPr/>
                </a:tc>
              </a:tr>
              <a:tr h="19936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Flammable solids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Self-reactive chemicals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Types A, B, C, D, E, 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Pyrophoric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liquids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Pyrophoric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solids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chemicals which, in contact with water, emit flammable gases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Oxidising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liquids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71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Oxidising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solids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8445">
                <a:tc rowSpan="5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P380</a:t>
                      </a:r>
                      <a:endParaRPr lang="en-US" dirty="0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Evacuate area.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Explosives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Unstable explosives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Explosives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Divisions 1.1, 1.2, 1.3, 1.4, 1.5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Self-reactive chemicals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Types A, B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Oxidising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liquids</a:t>
                      </a:r>
                      <a:endParaRPr lang="en-US" dirty="0" smtClean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Oxidising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solids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8707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P381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Eliminate all ignition sources if safe</a:t>
                      </a:r>
                    </a:p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do so.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Flammable gases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1689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Absorb spillage to prevent material</a:t>
                      </a:r>
                    </a:p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damage.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Corrosive to metals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58445">
                <a:tc rowSpan="2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P391</a:t>
                      </a:r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Collect spillage.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Hazardous to the aquatic environment – acute hazard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5844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Hazardous to the aquatic environment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chronic hazard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-1828800" y="533400"/>
          <a:ext cx="12420600" cy="315971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  <a:gridCol w="3901440"/>
                <a:gridCol w="2880360"/>
                <a:gridCol w="2209800"/>
                <a:gridCol w="2362200"/>
              </a:tblGrid>
              <a:tr h="275013"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General precautionary statements - Response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Hazard class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Hazard category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Conditions for use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 rowSpan="2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P301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P310</a:t>
                      </a:r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IF SWALLOWED: Immediately call a</a:t>
                      </a:r>
                    </a:p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POISON CENTER or doctor/physician.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(oral)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72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Aspiration hazard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5013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P301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IF SWALLOWED: Call a POISON</a:t>
                      </a:r>
                    </a:p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CENTER or doctor/ physician if you</a:t>
                      </a:r>
                    </a:p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feel unwell.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(oral)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5013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P301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P330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P331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IF SWALLOWED: Rinse mouth. Do</a:t>
                      </a:r>
                    </a:p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NOT induce vomiting.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Skin corrosion/irritation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1A, 1B, 1C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5013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P302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P334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IF ON SKIN: Immerse in cool water/wrap in wet bandages.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Pyrophoric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liquids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5013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P302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IF ON SKIN: Gently wash with plenty of soap and water.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(dermal)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6461">
                <a:tc rowSpan="3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P302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P352</a:t>
                      </a:r>
                      <a:endParaRPr lang="en-US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IF ON SKIN: Wash with plenty of</a:t>
                      </a:r>
                    </a:p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soap and water.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(dermal)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3, 4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89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Skin corrosion/irritation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89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Skin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sensitisation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7868">
                <a:tc rowSpan="2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P303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P361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P353</a:t>
                      </a:r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IF ON SKIN (or hair): Remove/Take off immediately all contaminated clothing. Rinse skin with water/shower.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Flammable liquids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1251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Skin corrosion/irritation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1A, 1B, 1C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6174">
                <a:tc rowSpan="4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P304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P340</a:t>
                      </a:r>
                      <a:endParaRPr lang="en-US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IF INHALED: Remove victim to</a:t>
                      </a:r>
                    </a:p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fresh air and keep at rest in a</a:t>
                      </a:r>
                    </a:p>
                    <a:p>
                      <a:r>
                        <a:rPr lang="en-US" sz="1800" b="1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position comfortable for breathing.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(inhalation)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1, 2, 3, 4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91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Skin corrosion/irritation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1A, 1B, 1C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 target organ toxicity — single exposure; </a:t>
                      </a:r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(respiratory tract irritation)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 target organ toxicity — single exposure; </a:t>
                      </a:r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(narcosis)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5013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P304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IF INHALED: If breathing is difficult, remove victim to fresh air and keep at rest in a position comfortable for breathing.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Respiratory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sensitisation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0009">
                <a:tc rowSpan="2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P305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P351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P338</a:t>
                      </a:r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IF IN EYES: Rinse cautiously with</a:t>
                      </a:r>
                    </a:p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water for several minutes.</a:t>
                      </a:r>
                    </a:p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Remove contact lenses, if present</a:t>
                      </a:r>
                    </a:p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and easy to do. </a:t>
                      </a:r>
                      <a:r>
                        <a:rPr lang="en-US" sz="1800" b="1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Continue rinsing.</a:t>
                      </a:r>
                      <a:endParaRPr lang="en-US" sz="18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Skin corrosion/irritation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1A, 1B, 1C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0303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Serious eye damage/eye irritation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9082">
                <a:tc rowSpan="2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P306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P360</a:t>
                      </a:r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IF ON CLOTHING: Rinse immediately contaminated clothing and skin with plenty of water before removing clothes.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Oxidising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liquids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396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Oxidising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solids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5013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P307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IF exposed: Call a POISON CENTER or doctor/physician.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 target organ toxicity — single exposure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0997">
                <a:tc rowSpan="4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P308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P313</a:t>
                      </a:r>
                      <a:endParaRPr lang="en-US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IF exposed or concerned: Get medical advice/attention.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Germ cell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mutagenicity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1A, 1B, 2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170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Carcinogenicity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1A, 1B,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Reproductive toxicity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1A, 1B,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Reproductive toxicity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Effects on or via lactation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5013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P309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IF exposed or if you feel unwell: Call a POISON CENTER or doctor/physician.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 target organ toxicity — single exposure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5013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P332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If skin irritation occurs: Get medical</a:t>
                      </a:r>
                    </a:p>
                    <a:p>
                      <a:r>
                        <a:rPr lang="en-US" sz="1800" b="1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advice/attention.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Skin corrosion/irritation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5013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P333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If skin irritation or rash occurs: Get</a:t>
                      </a:r>
                    </a:p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medical advice/ attention.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Skin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sensitisation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7200">
                <a:tc rowSpan="2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P335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P334</a:t>
                      </a:r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Brush off loose particles from skin.  </a:t>
                      </a:r>
                      <a:r>
                        <a:rPr lang="nl-NL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Immerse in cool water/wrap in wet </a:t>
                      </a:r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bandages.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Pyrophoric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solids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72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Chemicals which, in contact with water, emit flammable gases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5013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P337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If eye irritation persists: Get medical advice/attention.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Serious eye damage/ eye irritation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5013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P342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If experiencing respiratory</a:t>
                      </a:r>
                    </a:p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symptoms: Call a POISON CENTER or doctor/physician.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Respiratory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sensitisation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5013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P370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P376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 case of fire: Stop leak if safe to do so.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Oxidizing gases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35788">
                <a:tc rowSpan="8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P370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P378</a:t>
                      </a:r>
                      <a:endParaRPr lang="en-US" dirty="0"/>
                    </a:p>
                  </a:txBody>
                  <a:tcPr/>
                </a:tc>
                <a:tc rowSpan="8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 case of fire: Use … for extinction.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Flammable liquids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645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Flammable solids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60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Self-reactive chemicals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Types A, B, C, D, E, 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Pyrophoric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liquids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Pyrophoric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solids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Chemicals which, in contact with water, emit flammable gases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Oxidising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liquids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Oxidising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solids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5013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P370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 case of fire: Evacuate area.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Explosives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Divisions 1.1, 1.2, 1.3, 1.4, 1.5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5013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P370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P380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 case of fire: Evacuate area. Fight fire remotely due to the risk of explosion.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Self-reactive chemicals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Types A, 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0745">
                <a:tc rowSpan="2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P371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P380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P375</a:t>
                      </a:r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 case of major fire and large quantities: Evacuate area. Fight fire remotely due to the risk of explosion.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Oxidising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liquids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322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Oxidising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solids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-1905000" y="152400"/>
          <a:ext cx="12649200" cy="339114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3200400"/>
                <a:gridCol w="2819400"/>
                <a:gridCol w="2956560"/>
                <a:gridCol w="2529840"/>
              </a:tblGrid>
              <a:tr h="526415"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General precautionary statements - Storage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Hazard class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Hazard category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Conditions for use</a:t>
                      </a:r>
                      <a:endParaRPr lang="en-US" dirty="0"/>
                    </a:p>
                  </a:txBody>
                  <a:tcPr/>
                </a:tc>
              </a:tr>
              <a:tr h="526415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P401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Store 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Explosives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Unstable explosives and Divisions 1.1,1.2, 1.3, 1.4,1.5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 in accordance with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local/regional/national/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international regulations (to be specified).</a:t>
                      </a:r>
                      <a:endParaRPr lang="en-US" dirty="0"/>
                    </a:p>
                  </a:txBody>
                  <a:tcPr/>
                </a:tc>
              </a:tr>
              <a:tr h="526415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P402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Store in a dry place.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Chemicals which, in contact with water, emit flammable gases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6777">
                <a:tc rowSpan="11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P403</a:t>
                      </a:r>
                      <a:endParaRPr lang="en-US" dirty="0"/>
                    </a:p>
                  </a:txBody>
                  <a:tcPr/>
                </a:tc>
                <a:tc rowSpan="11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Store in a well-ventilated place.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Flammable gases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1">
                  <a:txBody>
                    <a:bodyPr/>
                    <a:lstStyle/>
                    <a:p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— if product is volatile so as to generate hazardous atmosphere.</a:t>
                      </a:r>
                      <a:endParaRPr lang="en-US" dirty="0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Oxidising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gases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Gases under pressure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Compressed gas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Liquefied gas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Refrigerated Liquefied gas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Dissolved gas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Flammable liquids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Self-reactive chemicals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Types A, B, C,D, E, 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(inhalation)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 target organ toxicity —single exposure; </a:t>
                      </a:r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(respiratory tract irritation)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 target organ toxicity —single exposure; </a:t>
                      </a:r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(narcosis)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6415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P404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Store in a closed container.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Chemicals which, in contact with water, emit flammable gases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3208">
                <a:tc rowSpan="11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P405</a:t>
                      </a:r>
                      <a:endParaRPr lang="en-US" dirty="0"/>
                    </a:p>
                  </a:txBody>
                  <a:tcPr/>
                </a:tc>
                <a:tc rowSpan="11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Store locked up.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(oral)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(dermal)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(inhalation)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Skin corrosion/skin irritation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1A, 1B, 1C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Germ cell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mutagenicity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1A, 1B,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Carcinogenicity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1A, 1B,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Reproductive toxicity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1A, 1B,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 target organ toxicity — single exposure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 target organ toxicity —single exposure; </a:t>
                      </a:r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(respiratory tract irritation)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 target organ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toxicity —single exposure; </a:t>
                      </a:r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(narcosis)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Aspiration hazard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6415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P406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Store in corrosive resistant/ … container with a resistant inner liner.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Corrosive to metals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 Manufacturer/supplier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specify other compatible materials.</a:t>
                      </a:r>
                      <a:endParaRPr lang="en-US" dirty="0"/>
                    </a:p>
                  </a:txBody>
                  <a:tcPr/>
                </a:tc>
              </a:tr>
              <a:tr h="526415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P407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Maintain air gap between stacks/pallets.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Self-heating chemicals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63208">
                <a:tc rowSpan="4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P410</a:t>
                      </a:r>
                      <a:endParaRPr lang="en-US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Protect from sunlight.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Flammable aerosols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Gases under pressure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Compressed gas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Liquefied gas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Dissolved gas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Self-heating chemicals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Organic peroxides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Types A, B, C, D, E, 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9372">
                <a:tc rowSpan="2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P411</a:t>
                      </a:r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Store at temperatures not exceeding … </a:t>
                      </a:r>
                      <a:r>
                        <a:rPr lang="en-US" sz="18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oC</a:t>
                      </a:r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/…</a:t>
                      </a:r>
                      <a:r>
                        <a:rPr lang="en-US" sz="18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oF</a:t>
                      </a:r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Self-reactive chemicals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Types A, B, C, D, E, 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 Manufacturer/supplier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specify temperature</a:t>
                      </a:r>
                      <a:endParaRPr lang="en-US" dirty="0"/>
                    </a:p>
                  </a:txBody>
                  <a:tcPr/>
                </a:tc>
              </a:tr>
              <a:tr h="2007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Organic peroxides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Types A, B, C, D, E, 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6415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P412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 not expose to temperatures</a:t>
                      </a:r>
                    </a:p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exceeding 50 </a:t>
                      </a:r>
                      <a:r>
                        <a:rPr lang="en-US" sz="18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oC</a:t>
                      </a:r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/122 </a:t>
                      </a:r>
                      <a:r>
                        <a:rPr lang="en-US" sz="18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oF</a:t>
                      </a:r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Flammable aerosols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6415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P413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Store bulk masses greater than … kg/…lbs at temperatures not exceeding… </a:t>
                      </a:r>
                      <a:r>
                        <a:rPr lang="en-US" sz="18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oC</a:t>
                      </a:r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/…</a:t>
                      </a:r>
                      <a:r>
                        <a:rPr lang="en-US" sz="18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oF</a:t>
                      </a:r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Self-heating chemicals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 Manufacturer/supplier to specify mass and temperature.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  <a:tr h="220836">
                <a:tc rowSpan="3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P420</a:t>
                      </a:r>
                      <a:endParaRPr lang="en-US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Store away from other materials.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Self-reactive chemicals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Types A, B, C, D, E, F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962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Self-heating chemicals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962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Organic peroxides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Types A, B, C, D, E, 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3208">
                <a:tc rowSpan="2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P422</a:t>
                      </a:r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Store contents under…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Pyrophoric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liquids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 Manufacturer/supplier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specify appropriate liquid or inert gas</a:t>
                      </a:r>
                      <a:endParaRPr lang="en-US" dirty="0"/>
                    </a:p>
                  </a:txBody>
                  <a:tcPr/>
                </a:tc>
              </a:tr>
              <a:tr h="2632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Pyrophoric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solids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6415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P402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P404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Store in a dry place. Store in a</a:t>
                      </a:r>
                    </a:p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closed container.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Chemicals which, in contact with water, emit flammable gases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6749">
                <a:tc rowSpan="3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P403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P233</a:t>
                      </a:r>
                      <a:endParaRPr lang="en-US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Store in a well-ventilated place.</a:t>
                      </a:r>
                    </a:p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Keep container tightly closed.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(inhalation)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— if product is volatile so as to generate hazardous</a:t>
                      </a:r>
                      <a:endParaRPr lang="en-US" dirty="0"/>
                    </a:p>
                  </a:txBody>
                  <a:tcPr/>
                </a:tc>
              </a:tr>
              <a:tr h="3088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 target organ </a:t>
                      </a:r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hazardous 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toxicity atmosphere. — single exposure; </a:t>
                      </a:r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(respiratory tract</a:t>
                      </a:r>
                    </a:p>
                    <a:p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irritation)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88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 target organ toxicity — single exposure; </a:t>
                      </a:r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(narcosis)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7200">
                <a:tc rowSpan="2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P403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P235</a:t>
                      </a:r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Store in a well-ventilated place.</a:t>
                      </a:r>
                    </a:p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Keep cool.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Flammable liquids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72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Self-reactive chemicals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Types A, B, C, D, E, 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6415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P410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P403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Protect from sunlight. Store in a</a:t>
                      </a:r>
                    </a:p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well-ventilated place.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Gases under pressure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Compressed gas Liquefied gas Dissolved gas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6415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P410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P412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Protect from sunlight. Do not expose to temperatures exceeding 50 </a:t>
                      </a:r>
                      <a:r>
                        <a:rPr lang="en-US" sz="18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oC</a:t>
                      </a:r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/122oF.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Flammable aerosols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6415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P411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P235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Store at temperatures not exceeding … </a:t>
                      </a:r>
                      <a:r>
                        <a:rPr lang="en-US" sz="18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oC</a:t>
                      </a:r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/…</a:t>
                      </a:r>
                      <a:r>
                        <a:rPr lang="en-US" sz="18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oF</a:t>
                      </a:r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Keep cool.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Organic peroxides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Types A, B, C, D, E, 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 Manufacturer/supplier</a:t>
                      </a:r>
                    </a:p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specify temperature.</a:t>
                      </a:r>
                      <a:endParaRPr lang="en-US" dirty="0"/>
                    </a:p>
                  </a:txBody>
                  <a:tcPr/>
                </a:tc>
              </a:tr>
              <a:tr h="52641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641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641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641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641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641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641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641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-1752600" y="152400"/>
          <a:ext cx="12420600" cy="1712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/>
                <a:gridCol w="3200400"/>
                <a:gridCol w="2743200"/>
                <a:gridCol w="3002280"/>
                <a:gridCol w="2484120"/>
              </a:tblGrid>
              <a:tr h="1127760"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General precautionary statements - Disposal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Hazard class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Hazard category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Conditions for use</a:t>
                      </a:r>
                      <a:endParaRPr lang="en-US" dirty="0"/>
                    </a:p>
                  </a:txBody>
                  <a:tcPr/>
                </a:tc>
              </a:tr>
              <a:tr h="307100">
                <a:tc rowSpan="24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P501</a:t>
                      </a:r>
                      <a:endParaRPr lang="en-US" dirty="0"/>
                    </a:p>
                  </a:txBody>
                  <a:tcPr/>
                </a:tc>
                <a:tc rowSpan="24">
                  <a:txBody>
                    <a:bodyPr/>
                    <a:lstStyle/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Dispose of contents/container</a:t>
                      </a:r>
                    </a:p>
                    <a:p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Explosives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Unstable explosives and Divisions 1.1, 1.2, 1.3, 1.4,1.5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4"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 in accordance with local/regional/national/ international regulation (to be specified).</a:t>
                      </a:r>
                      <a:endParaRPr lang="en-US" dirty="0"/>
                    </a:p>
                  </a:txBody>
                  <a:tcPr/>
                </a:tc>
              </a:tr>
              <a:tr h="2863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Flammable liquids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904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Self-reactive chemicals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Types A, B, C, D, E, 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760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Chemicals which, in contact with water, emit flammable gases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Oxidising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liquids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Oxidising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solids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Organic peroxides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Types A, B, C, D, E, 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70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(oral)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1, 2, 3, 4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(dermal)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1, 2, 3, 4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879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Acute toxicity (inhalation)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Skin corrosion/irritation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1A, 1B, 1C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Respiratory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sensitisation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Skin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sensitisation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Germ cell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mutagenicity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1A, 1B,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Carcinogenicity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1A, 1B,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Reproductive toxicity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1A, 1B,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 target organ toxicity —single exposure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 target organ toxicity —single exposure; </a:t>
                      </a:r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(respiratory tract irritation)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 target organ toxicity —single exposure; </a:t>
                      </a:r>
                      <a:r>
                        <a:rPr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(narcosis)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 target organ toxicity — repeated exposure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Aspiration hazard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Hazardous to the aquatic environment — acute hazard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aquatic environment — acute hazard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1, 2, 3, 4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Hazardous to the ozone layer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27760">
                <a:tc>
                  <a:txBody>
                    <a:bodyPr/>
                    <a:lstStyle/>
                    <a:p>
                      <a:r>
                        <a:rPr lang="en-US" dirty="0" smtClean="0"/>
                        <a:t>P502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Refer to manufacturer /supplier for information on recovery /recycling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Hazardous to the ozone layer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2776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2776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-1600200" y="-228600"/>
          <a:ext cx="11887200" cy="392573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5410200"/>
                <a:gridCol w="4419600"/>
              </a:tblGrid>
              <a:tr h="742950">
                <a:tc>
                  <a:txBody>
                    <a:bodyPr/>
                    <a:lstStyle/>
                    <a:p>
                      <a:r>
                        <a:rPr lang="en-US" dirty="0" smtClean="0"/>
                        <a:t>Code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General precautionary</a:t>
                      </a:r>
                    </a:p>
                    <a:p>
                      <a:r>
                        <a:rPr lang="en-US" dirty="0" smtClean="0"/>
                        <a:t>Statements</a:t>
                      </a:r>
                      <a:r>
                        <a:rPr lang="en-US" baseline="0" dirty="0" smtClean="0"/>
                        <a:t> - Other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en-US" dirty="0" smtClean="0"/>
                        <a:t>R20/21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Harmful by inhalation and in contact with skin.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en-US" dirty="0" smtClean="0"/>
                        <a:t>R38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Irritating to skin.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en-US" dirty="0" smtClean="0"/>
                        <a:t>S9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Keep container in a well-ventilated place.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3298">
                <a:tc rowSpan="2">
                  <a:txBody>
                    <a:bodyPr/>
                    <a:lstStyle/>
                    <a:p>
                      <a:r>
                        <a:rPr lang="en-US" dirty="0" smtClean="0"/>
                        <a:t>S16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Keep away from sources of ignition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496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smoking.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1516">
                <a:tc rowSpan="2">
                  <a:txBody>
                    <a:bodyPr/>
                    <a:lstStyle/>
                    <a:p>
                      <a:r>
                        <a:rPr lang="en-US" dirty="0" smtClean="0"/>
                        <a:t>S33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Take precautionary measures against static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14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discharges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en-US" dirty="0" smtClean="0"/>
                        <a:t>S36/37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Wear suitable protective clothing and gloves.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en-US" dirty="0" smtClean="0"/>
                        <a:t>S60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This material and its container must be  disposed of as hazardous waste.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en-US" dirty="0" smtClean="0"/>
                        <a:t>F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Highly Flammable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Xn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Harmful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en-US" dirty="0" smtClean="0"/>
                        <a:t>R11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Highly flammable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en-US" dirty="0" smtClean="0"/>
                        <a:t>R41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Risk of serious damage to eyes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en-US" dirty="0" smtClean="0"/>
                        <a:t>R48/20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Harmful: danger of serious damage to health by  prolonged exposure through inhalation.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en-US" dirty="0" smtClean="0"/>
                        <a:t>R63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Possible risk of harm to the unborn child.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en-US" dirty="0" smtClean="0"/>
                        <a:t>R65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Harmful: may cause lung damage if swallowed.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en-US" dirty="0" smtClean="0"/>
                        <a:t>R67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Vapours</a:t>
                      </a:r>
                      <a:r>
                        <a:rPr lang="en-US" dirty="0" smtClean="0"/>
                        <a:t> may cause drowsiness and dizziness.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en-US" dirty="0" smtClean="0"/>
                        <a:t>S26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 case of contact with eyes, rinse immediately  with plenty of water and seek medical advice.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en-US" dirty="0" smtClean="0"/>
                        <a:t>S36/37/39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Wear suitable protective clothing, gloves and eye/face protection.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en-US" dirty="0" smtClean="0"/>
                        <a:t>S62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If swallowed, do not induce vomiting: seek  medical advice immediately and show this container or label.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en-US" dirty="0" smtClean="0"/>
                        <a:t>R34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Causes burns.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European Union</a:t>
                      </a:r>
                    </a:p>
                    <a:p>
                      <a:r>
                        <a:rPr lang="en-US" b="1" dirty="0" smtClean="0"/>
                        <a:t>Physical properties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en-US" dirty="0" smtClean="0"/>
                        <a:t>EUH001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Explosive when dry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en-US" dirty="0" smtClean="0"/>
                        <a:t>EUH006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Explosive with or without contact with air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Unstable at ambient temperatures</a:t>
                      </a:r>
                      <a:endParaRPr lang="en-US" dirty="0"/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en-US" dirty="0" smtClean="0"/>
                        <a:t>EUH014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Reacts violently with water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Reacts violently with water [e.g. acetyl chloride, alkali metals, titanium tetrachloride]</a:t>
                      </a:r>
                      <a:endParaRPr lang="en-US" dirty="0"/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en-US" dirty="0" smtClean="0"/>
                        <a:t>EUH018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 use may form flammable/explosive </a:t>
                      </a:r>
                      <a:r>
                        <a:rPr lang="en-US" dirty="0" err="1" smtClean="0"/>
                        <a:t>vapour</a:t>
                      </a:r>
                      <a:r>
                        <a:rPr lang="en-US" dirty="0" smtClean="0"/>
                        <a:t>-air mixture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en-US" dirty="0" smtClean="0"/>
                        <a:t>EUH019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May form explosive peroxides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May form explosive peroxides [e.g. diethyl ether, 1,4-dioxane]</a:t>
                      </a:r>
                      <a:endParaRPr lang="en-US" dirty="0"/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en-US" dirty="0" smtClean="0"/>
                        <a:t>EUH044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Risk of explosion if heated under confinement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Decompose explosively if heated in steel drum but not in less-strong containers</a:t>
                      </a:r>
                      <a:endParaRPr lang="en-US" dirty="0"/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Health properties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en-US" dirty="0" smtClean="0"/>
                        <a:t>EUH029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Contact with water liberates toxic gas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Evolves acute </a:t>
                      </a:r>
                      <a:r>
                        <a:rPr lang="en-US" dirty="0" err="1" smtClean="0"/>
                        <a:t>tox</a:t>
                      </a:r>
                      <a:r>
                        <a:rPr lang="en-US" dirty="0" smtClean="0"/>
                        <a:t> cat 1-3 gases in contact with water or damp air [e.g. </a:t>
                      </a:r>
                      <a:r>
                        <a:rPr lang="en-US" dirty="0" err="1" smtClean="0"/>
                        <a:t>aluminium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phosphide</a:t>
                      </a:r>
                      <a:r>
                        <a:rPr lang="en-US" dirty="0" smtClean="0"/>
                        <a:t>, phosphorous </a:t>
                      </a:r>
                      <a:r>
                        <a:rPr lang="en-US" dirty="0" err="1" smtClean="0"/>
                        <a:t>pentasulphide</a:t>
                      </a:r>
                      <a:r>
                        <a:rPr lang="en-US" dirty="0" smtClean="0"/>
                        <a:t>]</a:t>
                      </a:r>
                      <a:endParaRPr lang="en-US" dirty="0"/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en-US" dirty="0" smtClean="0"/>
                        <a:t>EUH031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Contact with acids liberates toxic gas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Contact with acids liberates acute toxic cat 3 gas [e.g. sodium hypochlorite, barium </a:t>
                      </a:r>
                      <a:r>
                        <a:rPr lang="en-US" dirty="0" err="1" smtClean="0"/>
                        <a:t>polysulphide</a:t>
                      </a:r>
                      <a:r>
                        <a:rPr lang="en-US" dirty="0" smtClean="0"/>
                        <a:t>]</a:t>
                      </a:r>
                      <a:endParaRPr lang="en-US" dirty="0"/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en-US" smtClean="0"/>
                        <a:t>EUH032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Contact with acids liberates very toxic gas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Contact with acids liberates acute toxic cat 1-2 gas  [e.g. salts of hydrogen cyanide, sodium </a:t>
                      </a:r>
                      <a:r>
                        <a:rPr lang="en-US" dirty="0" err="1" smtClean="0"/>
                        <a:t>azide</a:t>
                      </a:r>
                      <a:r>
                        <a:rPr lang="en-US" dirty="0" smtClean="0"/>
                        <a:t>]</a:t>
                      </a:r>
                      <a:endParaRPr lang="en-US" dirty="0"/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en-US" dirty="0" smtClean="0"/>
                        <a:t>EUH066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Repeated exposure may cause skin dryness or cracking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Repeated exposure may cause skin dryness or cracking, but not classified irritant</a:t>
                      </a:r>
                      <a:endParaRPr lang="en-US" dirty="0"/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en-US" dirty="0" smtClean="0"/>
                        <a:t>EUH070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Toxic by eye contact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Toxicity during eye irritation test attributed to absorption through eye, not through mucous membranes</a:t>
                      </a:r>
                      <a:endParaRPr lang="en-US" dirty="0"/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en-US" dirty="0" smtClean="0"/>
                        <a:t>EUH071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Corrosive to the respiratory tract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Inhalation </a:t>
                      </a:r>
                      <a:r>
                        <a:rPr lang="en-US" dirty="0" err="1" smtClean="0"/>
                        <a:t>tox</a:t>
                      </a:r>
                      <a:r>
                        <a:rPr lang="en-US" smtClean="0"/>
                        <a:t> test mortality due to corrosion OR classified corrosive to skin and likely to be inhaled</a:t>
                      </a:r>
                      <a:endParaRPr lang="en-US" dirty="0"/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Environmental properties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en-US" dirty="0" smtClean="0"/>
                        <a:t>EUH059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Hazardous to the ozone layer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Other EU hazard statements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en-US" dirty="0" smtClean="0"/>
                        <a:t>EUH201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Contains lead. Should not be used on surfaces liable to be chewed or sucked by children.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en-US" dirty="0" smtClean="0"/>
                        <a:t>EUH201A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Warning! Contains lead.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en-US" dirty="0" smtClean="0"/>
                        <a:t>EUH202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Cyanoacrylate</a:t>
                      </a:r>
                      <a:r>
                        <a:rPr lang="en-US" dirty="0" smtClean="0"/>
                        <a:t>. Danger. Bonds skin and eyes in seconds. Keep out of the reach of children.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en-US" dirty="0" smtClean="0"/>
                        <a:t>EUH203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Contains chromium(VI). May produce an allergic reaction.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en-US" dirty="0" smtClean="0"/>
                        <a:t>EUH204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Contains </a:t>
                      </a:r>
                      <a:r>
                        <a:rPr lang="en-US" dirty="0" err="1" smtClean="0"/>
                        <a:t>isocyanates</a:t>
                      </a:r>
                      <a:r>
                        <a:rPr lang="en-US" dirty="0" smtClean="0"/>
                        <a:t>. May produce an allergic reaction.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en-US" dirty="0" smtClean="0"/>
                        <a:t>EUH206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Warning! Do not use together with other products. May release dangerous gases (chlorine).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en-US" dirty="0" smtClean="0"/>
                        <a:t>EUH207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Warning! Contains cadmium. Dangerous fumes are formed during use. See information supplied by the manufacturer. Comply with the safety instructions.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en-US" dirty="0" smtClean="0"/>
                        <a:t>EUH208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Contains &lt; name of </a:t>
                      </a:r>
                      <a:r>
                        <a:rPr lang="en-US" dirty="0" err="1" smtClean="0"/>
                        <a:t>sensitising</a:t>
                      </a:r>
                      <a:r>
                        <a:rPr lang="en-US" dirty="0" smtClean="0"/>
                        <a:t> substance&gt;. May produce an allergic reaction.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en-US" dirty="0" smtClean="0"/>
                        <a:t>EUH209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Can become highly flammable in use.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en-US" dirty="0" smtClean="0"/>
                        <a:t>EUH209A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Can become flammable in use.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en-US" dirty="0" smtClean="0"/>
                        <a:t>EUH210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Safety data sheet available on request.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en-US" dirty="0" smtClean="0"/>
                        <a:t>EUH401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 avoid risks to human health and the environment, comply with the instructions for use.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Product use is plant protection product (subject to 91/414/EEC)</a:t>
                      </a:r>
                      <a:endParaRPr lang="en-US" dirty="0"/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6539</Words>
  <Application>Microsoft Office PowerPoint</Application>
  <PresentationFormat>On-screen Show (4:3)</PresentationFormat>
  <Paragraphs>1641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Thomas</dc:creator>
  <cp:lastModifiedBy>Thomas_2</cp:lastModifiedBy>
  <cp:revision>44</cp:revision>
  <dcterms:created xsi:type="dcterms:W3CDTF">2014-02-21T01:50:04Z</dcterms:created>
  <dcterms:modified xsi:type="dcterms:W3CDTF">2014-02-22T10:21:44Z</dcterms:modified>
</cp:coreProperties>
</file>